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7" r:id="rId2"/>
    <p:sldId id="273" r:id="rId3"/>
    <p:sldId id="272" r:id="rId4"/>
    <p:sldId id="264" r:id="rId5"/>
    <p:sldId id="274" r:id="rId6"/>
    <p:sldId id="261" r:id="rId7"/>
    <p:sldId id="275" r:id="rId8"/>
    <p:sldId id="265" r:id="rId9"/>
    <p:sldId id="259" r:id="rId10"/>
    <p:sldId id="269" r:id="rId11"/>
    <p:sldId id="258" r:id="rId12"/>
    <p:sldId id="262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-89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B1C61-05BE-4CF1-8ECF-AEA62A4509A4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794E8-D27C-4D90-B347-56A36EEA1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51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science2013.csp.escience.cn/dct/page/65578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FOR IEEE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EEFA8-2560-47B5-8AA5-01776077A1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0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time for a face lift – we are working on one now – that will reflect our PRAGMA</a:t>
            </a:r>
            <a:r>
              <a:rPr lang="en-US" baseline="0" dirty="0" smtClean="0"/>
              <a:t> Collaborative Overview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this is your website – we welcome ideas for content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EEFA8-2560-47B5-8AA5-01776077A1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738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Committees:   https://escience2013.csp.escience.cn/dct/page/65578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EEFA8-2560-47B5-8AA5-01776077A1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386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794E8-D27C-4D90-B347-56A36EEA18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93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45408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25B64-A19A-4CAA-822A-5661AE76B29C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BF302-F67D-40E9-B9DA-B33BAF9D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8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25B64-A19A-4CAA-822A-5661AE76B29C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BF302-F67D-40E9-B9DA-B33BAF9D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6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25B64-A19A-4CAA-822A-5661AE76B29C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BF302-F67D-40E9-B9DA-B33BAF9D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34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25B64-A19A-4CAA-822A-5661AE76B29C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BF302-F67D-40E9-B9DA-B33BAF9D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79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25B64-A19A-4CAA-822A-5661AE76B29C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BF302-F67D-40E9-B9DA-B33BAF9D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58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25B64-A19A-4CAA-822A-5661AE76B29C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BF302-F67D-40E9-B9DA-B33BAF9D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43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25B64-A19A-4CAA-822A-5661AE76B29C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BF302-F67D-40E9-B9DA-B33BAF9D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53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25B64-A19A-4CAA-822A-5661AE76B29C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BF302-F67D-40E9-B9DA-B33BAF9D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37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25B64-A19A-4CAA-822A-5661AE76B29C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BF302-F67D-40E9-B9DA-B33BAF9D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78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25B64-A19A-4CAA-822A-5661AE76B29C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BF302-F67D-40E9-B9DA-B33BAF9D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48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25B64-A19A-4CAA-822A-5661AE76B29C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BF302-F67D-40E9-B9DA-B33BAF9D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7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25B64-A19A-4CAA-822A-5661AE76B29C}" type="datetimeFigureOut">
              <a:rPr lang="en-US" smtClean="0"/>
              <a:t>10/18/2013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BF302-F67D-40E9-B9DA-B33BAF9D9B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48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rgbClr val="45408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se2014.com/icse2014/" TargetMode="External"/><Relationship Id="rId2" Type="http://schemas.openxmlformats.org/officeDocument/2006/relationships/hyperlink" Target="http://seaip.narlabs.org.tw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seaip.narlabs.org.tw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D:\Users\PeterA2\Pictures\2013\2013 Sep - Dec\PRAGMA25\PRAGMA_25_Group_Photo_Oct_201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3" y="1570831"/>
            <a:ext cx="9145373" cy="528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3" t="7917" r="14144" b="66458"/>
          <a:stretch/>
        </p:blipFill>
        <p:spPr bwMode="auto">
          <a:xfrm>
            <a:off x="0" y="-1"/>
            <a:ext cx="9144000" cy="181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757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2" t="14183" r="16837" b="5030"/>
          <a:stretch/>
        </p:blipFill>
        <p:spPr bwMode="auto">
          <a:xfrm>
            <a:off x="0" y="609600"/>
            <a:ext cx="9144000" cy="6109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90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2"/>
          </a:xfrm>
        </p:spPr>
        <p:txBody>
          <a:bodyPr/>
          <a:lstStyle/>
          <a:p>
            <a:r>
              <a:rPr lang="en-US" dirty="0" smtClean="0"/>
              <a:t>Future Events and Workshops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3340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9</a:t>
            </a:r>
            <a:r>
              <a:rPr lang="en-US" baseline="30000" dirty="0" smtClean="0"/>
              <a:t>th</a:t>
            </a:r>
            <a:r>
              <a:rPr lang="en-US" dirty="0" smtClean="0"/>
              <a:t> IEEE International Conference on e-Science </a:t>
            </a:r>
          </a:p>
          <a:p>
            <a:pPr lvl="1"/>
            <a:r>
              <a:rPr lang="en-US" dirty="0" smtClean="0"/>
              <a:t>Beijing, October 22 – 25, 2013, hosted by Computer Network Information Center</a:t>
            </a:r>
          </a:p>
          <a:p>
            <a:r>
              <a:rPr lang="en-US" dirty="0" smtClean="0"/>
              <a:t>SEAIP 2013: Southeast Asia International joint Research and Training Program; &amp; PRAGMA Institute</a:t>
            </a:r>
          </a:p>
          <a:p>
            <a:pPr lvl="1"/>
            <a:r>
              <a:rPr lang="en-US" dirty="0" smtClean="0"/>
              <a:t>Taichung, hosted by National Center for High-Performance Computing</a:t>
            </a:r>
          </a:p>
          <a:p>
            <a:pPr lvl="1"/>
            <a:r>
              <a:rPr lang="en-US" u="sng" dirty="0">
                <a:hlinkClick r:id="rId2"/>
              </a:rPr>
              <a:t>http://seaip.narlabs.org.tw/</a:t>
            </a:r>
            <a:endParaRPr lang="en-US" dirty="0" smtClean="0"/>
          </a:p>
          <a:p>
            <a:r>
              <a:rPr lang="en-US" sz="5100" dirty="0" smtClean="0"/>
              <a:t>PRAGMA 26</a:t>
            </a:r>
          </a:p>
          <a:p>
            <a:pPr lvl="1"/>
            <a:r>
              <a:rPr lang="en-US" sz="4400" dirty="0"/>
              <a:t>April 9–11, 2014, Tainan Taiwan. Hosted by National Center for High-Performance Computing and National Cheng-Kung University (NCKU</a:t>
            </a:r>
            <a:r>
              <a:rPr lang="en-US" sz="4400" dirty="0" smtClean="0"/>
              <a:t>)</a:t>
            </a:r>
          </a:p>
          <a:p>
            <a:r>
              <a:rPr lang="en-US" dirty="0" smtClean="0"/>
              <a:t>Special Session  in conjunction with International Conference on Serpentine Ecology</a:t>
            </a:r>
          </a:p>
          <a:p>
            <a:pPr lvl="1"/>
            <a:r>
              <a:rPr lang="en-US" dirty="0" smtClean="0"/>
              <a:t>June 12 or 14 2014, Sabah, Malaysia</a:t>
            </a:r>
          </a:p>
          <a:p>
            <a:pPr lvl="1"/>
            <a:r>
              <a:rPr lang="en-US" u="sng" dirty="0" smtClean="0">
                <a:hlinkClick r:id="rId3"/>
              </a:rPr>
              <a:t>http</a:t>
            </a:r>
            <a:r>
              <a:rPr lang="en-US" u="sng" dirty="0">
                <a:hlinkClick r:id="rId3"/>
              </a:rPr>
              <a:t>://www.icse2014.com/icse2014/</a:t>
            </a:r>
            <a:endParaRPr lang="en-US" dirty="0" smtClean="0"/>
          </a:p>
          <a:p>
            <a:r>
              <a:rPr lang="en-US" sz="5100" dirty="0" smtClean="0"/>
              <a:t>PRAGMA 27</a:t>
            </a:r>
          </a:p>
          <a:p>
            <a:pPr lvl="1"/>
            <a:r>
              <a:rPr lang="en-US" sz="3600" dirty="0"/>
              <a:t>October 15–17, 2014, Bloomington, Indiana USA. Hosted by Pervasive Technology Institute of Indiana University.</a:t>
            </a:r>
            <a:endParaRPr lang="en-US" sz="3600" dirty="0" smtClean="0"/>
          </a:p>
          <a:p>
            <a:r>
              <a:rPr lang="en-US" sz="5100" dirty="0" smtClean="0"/>
              <a:t>PRAGMA 28 ???</a:t>
            </a:r>
            <a:endParaRPr lang="en-US" sz="5100" dirty="0"/>
          </a:p>
        </p:txBody>
      </p:sp>
    </p:spTree>
    <p:extLst>
      <p:ext uri="{BB962C8B-B14F-4D97-AF65-F5344CB8AC3E}">
        <p14:creationId xmlns:p14="http://schemas.microsoft.com/office/powerpoint/2010/main" val="283804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76200"/>
            <a:ext cx="5334000" cy="487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76200"/>
            <a:ext cx="4038600" cy="6781800"/>
          </a:xfrm>
        </p:spPr>
        <p:txBody>
          <a:bodyPr>
            <a:noAutofit/>
          </a:bodyPr>
          <a:lstStyle/>
          <a:p>
            <a:r>
              <a:rPr lang="en-US" sz="1800" b="1" dirty="0"/>
              <a:t>General Chair:</a:t>
            </a:r>
            <a:endParaRPr lang="en-US" sz="1800" dirty="0"/>
          </a:p>
          <a:p>
            <a:pPr lvl="1"/>
            <a:r>
              <a:rPr lang="en-US" sz="1600" dirty="0"/>
              <a:t>Kai Nan (CNIC)</a:t>
            </a:r>
          </a:p>
          <a:p>
            <a:r>
              <a:rPr lang="en-US" sz="1800" b="1" dirty="0" smtClean="0"/>
              <a:t>Program </a:t>
            </a:r>
            <a:r>
              <a:rPr lang="en-US" sz="1800" b="1" dirty="0"/>
              <a:t>Committee:</a:t>
            </a:r>
            <a:endParaRPr lang="en-US" sz="1800" dirty="0"/>
          </a:p>
          <a:p>
            <a:pPr lvl="1"/>
            <a:r>
              <a:rPr lang="en-US" sz="1600" dirty="0" err="1"/>
              <a:t>Kejun</a:t>
            </a:r>
            <a:r>
              <a:rPr lang="en-US" sz="1600" dirty="0"/>
              <a:t> Dong (CNIC, Chair)</a:t>
            </a:r>
          </a:p>
          <a:p>
            <a:pPr lvl="1"/>
            <a:r>
              <a:rPr lang="en-US" sz="1600" dirty="0"/>
              <a:t>Fang-Pang Lin (NCHC, Co-Chair, Chair of PRAGMA26) *</a:t>
            </a:r>
          </a:p>
          <a:p>
            <a:pPr lvl="1"/>
            <a:r>
              <a:rPr lang="en-US" sz="1600" dirty="0" err="1"/>
              <a:t>Yongzheng</a:t>
            </a:r>
            <a:r>
              <a:rPr lang="en-US" sz="1600" dirty="0"/>
              <a:t> Ma (CNIC, Co-Chair)</a:t>
            </a:r>
          </a:p>
          <a:p>
            <a:pPr lvl="1"/>
            <a:r>
              <a:rPr lang="en-US" sz="1600" dirty="0" err="1"/>
              <a:t>Karpjoo</a:t>
            </a:r>
            <a:r>
              <a:rPr lang="en-US" sz="1600" dirty="0"/>
              <a:t> </a:t>
            </a:r>
            <a:r>
              <a:rPr lang="en-US" sz="1600" dirty="0" err="1"/>
              <a:t>Jeong</a:t>
            </a:r>
            <a:r>
              <a:rPr lang="en-US" sz="1600" dirty="0"/>
              <a:t> (</a:t>
            </a:r>
            <a:r>
              <a:rPr lang="en-US" sz="1600" dirty="0" err="1"/>
              <a:t>Konkuk</a:t>
            </a:r>
            <a:r>
              <a:rPr lang="en-US" sz="1600" dirty="0"/>
              <a:t> University) </a:t>
            </a:r>
          </a:p>
          <a:p>
            <a:pPr lvl="1"/>
            <a:r>
              <a:rPr lang="en-US" sz="1600" dirty="0"/>
              <a:t>Sornthep Vannarat (NECTEC) </a:t>
            </a:r>
          </a:p>
          <a:p>
            <a:pPr lvl="1"/>
            <a:r>
              <a:rPr lang="en-US" sz="1600" dirty="0"/>
              <a:t>Reed Beaman (University of Florida)</a:t>
            </a:r>
          </a:p>
          <a:p>
            <a:pPr lvl="1"/>
            <a:r>
              <a:rPr lang="en-US" sz="1600" dirty="0"/>
              <a:t>Wing Keung Kwan (Hong Kong University)</a:t>
            </a:r>
          </a:p>
          <a:p>
            <a:pPr lvl="1"/>
            <a:r>
              <a:rPr lang="en-US" sz="1600" dirty="0" err="1"/>
              <a:t>Kohei</a:t>
            </a:r>
            <a:r>
              <a:rPr lang="en-US" sz="1600" dirty="0"/>
              <a:t> Ichikawa (NAIST) </a:t>
            </a:r>
          </a:p>
          <a:p>
            <a:pPr lvl="1"/>
            <a:r>
              <a:rPr lang="en-US" sz="1600" dirty="0"/>
              <a:t>Yuan </a:t>
            </a:r>
            <a:r>
              <a:rPr lang="en-US" sz="1600" dirty="0" err="1"/>
              <a:t>Luo</a:t>
            </a:r>
            <a:r>
              <a:rPr lang="en-US" sz="1600" dirty="0"/>
              <a:t> (Indiana University)</a:t>
            </a:r>
          </a:p>
          <a:p>
            <a:pPr lvl="1"/>
            <a:r>
              <a:rPr lang="en-US" sz="1600" dirty="0" err="1"/>
              <a:t>Meilan</a:t>
            </a:r>
            <a:r>
              <a:rPr lang="en-US" sz="1600" dirty="0"/>
              <a:t> Jiang (</a:t>
            </a:r>
            <a:r>
              <a:rPr lang="en-US" sz="1600" dirty="0" err="1"/>
              <a:t>Konkuk</a:t>
            </a:r>
            <a:r>
              <a:rPr lang="en-US" sz="1600" dirty="0"/>
              <a:t> University)</a:t>
            </a:r>
          </a:p>
          <a:p>
            <a:pPr lvl="1"/>
            <a:r>
              <a:rPr lang="en-US" sz="1600" dirty="0"/>
              <a:t>Yang Zhang (Lanzhou University) </a:t>
            </a:r>
          </a:p>
          <a:p>
            <a:pPr lvl="1"/>
            <a:r>
              <a:rPr lang="en-US" sz="1600" dirty="0"/>
              <a:t>Qing </a:t>
            </a:r>
            <a:r>
              <a:rPr lang="en-US" sz="1600" dirty="0" err="1"/>
              <a:t>Ji</a:t>
            </a:r>
            <a:r>
              <a:rPr lang="en-US" sz="1600" dirty="0"/>
              <a:t> (Tianjin Supercomputer Center)</a:t>
            </a:r>
          </a:p>
          <a:p>
            <a:pPr lvl="1"/>
            <a:r>
              <a:rPr lang="en-US" sz="1600" dirty="0"/>
              <a:t>Cheng-</a:t>
            </a:r>
            <a:r>
              <a:rPr lang="en-US" sz="1600" dirty="0" err="1"/>
              <a:t>Zhong</a:t>
            </a:r>
            <a:r>
              <a:rPr lang="en-US" sz="1600" dirty="0"/>
              <a:t> </a:t>
            </a:r>
            <a:r>
              <a:rPr lang="en-US" sz="1600" dirty="0" err="1"/>
              <a:t>Xu</a:t>
            </a:r>
            <a:r>
              <a:rPr lang="en-US" sz="1600" dirty="0"/>
              <a:t> (Wayne State University</a:t>
            </a:r>
            <a:r>
              <a:rPr lang="en-US" sz="1600" dirty="0" smtClean="0"/>
              <a:t>)</a:t>
            </a:r>
            <a:endParaRPr lang="en-US" sz="1600" dirty="0"/>
          </a:p>
          <a:p>
            <a:pPr lvl="1"/>
            <a:r>
              <a:rPr lang="en-US" sz="1600" dirty="0" err="1"/>
              <a:t>Zhibin</a:t>
            </a:r>
            <a:r>
              <a:rPr lang="en-US" sz="1600" dirty="0"/>
              <a:t> Yu (SAIT, CAS)</a:t>
            </a:r>
          </a:p>
          <a:p>
            <a:r>
              <a:rPr lang="en-US" sz="1800" b="1" dirty="0" smtClean="0"/>
              <a:t>Demo Chair:</a:t>
            </a:r>
          </a:p>
          <a:p>
            <a:pPr lvl="1"/>
            <a:r>
              <a:rPr lang="en-US" sz="1600" dirty="0" err="1" smtClean="0"/>
              <a:t>Yongzheng</a:t>
            </a:r>
            <a:r>
              <a:rPr lang="en-US" sz="1600" dirty="0" smtClean="0"/>
              <a:t> Ma (CNIC)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685800"/>
            <a:ext cx="4038600" cy="6172200"/>
          </a:xfrm>
        </p:spPr>
        <p:txBody>
          <a:bodyPr>
            <a:normAutofit fontScale="47500" lnSpcReduction="20000"/>
          </a:bodyPr>
          <a:lstStyle/>
          <a:p>
            <a:r>
              <a:rPr lang="en-US" sz="3800" b="1" dirty="0" smtClean="0"/>
              <a:t>Poster Chair:</a:t>
            </a:r>
            <a:endParaRPr lang="en-US" sz="3800" dirty="0" smtClean="0"/>
          </a:p>
          <a:p>
            <a:pPr lvl="1"/>
            <a:r>
              <a:rPr lang="en-US" sz="3400" dirty="0" smtClean="0"/>
              <a:t>Yuan </a:t>
            </a:r>
            <a:r>
              <a:rPr lang="en-US" sz="3400" dirty="0" err="1" smtClean="0"/>
              <a:t>Luo</a:t>
            </a:r>
            <a:r>
              <a:rPr lang="en-US" sz="3400" dirty="0" smtClean="0"/>
              <a:t> (Indiana University)</a:t>
            </a:r>
          </a:p>
          <a:p>
            <a:r>
              <a:rPr lang="en-US" sz="3800" b="1" dirty="0" smtClean="0"/>
              <a:t>Student </a:t>
            </a:r>
            <a:r>
              <a:rPr lang="en-US" sz="3800" b="1" dirty="0"/>
              <a:t>Workshop Organizing Committee:</a:t>
            </a:r>
            <a:endParaRPr lang="en-US" sz="3800" dirty="0"/>
          </a:p>
          <a:p>
            <a:pPr lvl="1"/>
            <a:r>
              <a:rPr lang="en-US" sz="3400" dirty="0"/>
              <a:t>Yuan </a:t>
            </a:r>
            <a:r>
              <a:rPr lang="en-US" sz="3400" dirty="0" err="1"/>
              <a:t>Luo</a:t>
            </a:r>
            <a:r>
              <a:rPr lang="en-US" sz="3400" dirty="0"/>
              <a:t> (Indiana University)</a:t>
            </a:r>
          </a:p>
          <a:p>
            <a:pPr lvl="1"/>
            <a:r>
              <a:rPr lang="en-US" sz="3400" dirty="0" err="1"/>
              <a:t>Meilan</a:t>
            </a:r>
            <a:r>
              <a:rPr lang="en-US" sz="3400" dirty="0"/>
              <a:t> Jiang (</a:t>
            </a:r>
            <a:r>
              <a:rPr lang="en-US" sz="3400" dirty="0" err="1"/>
              <a:t>Konkuk</a:t>
            </a:r>
            <a:r>
              <a:rPr lang="en-US" sz="3400" dirty="0"/>
              <a:t> University)</a:t>
            </a:r>
          </a:p>
          <a:p>
            <a:pPr lvl="1"/>
            <a:r>
              <a:rPr lang="en-US" sz="3400" dirty="0" err="1"/>
              <a:t>Quan</a:t>
            </a:r>
            <a:r>
              <a:rPr lang="en-US" sz="3400" dirty="0"/>
              <a:t> Zhou (Indiana University)</a:t>
            </a:r>
          </a:p>
          <a:p>
            <a:pPr lvl="1"/>
            <a:r>
              <a:rPr lang="en-US" sz="3400" dirty="0"/>
              <a:t>Yi </a:t>
            </a:r>
            <a:r>
              <a:rPr lang="en-US" sz="3400" dirty="0" err="1"/>
              <a:t>Shen</a:t>
            </a:r>
            <a:r>
              <a:rPr lang="en-US" sz="3400" dirty="0"/>
              <a:t> (CNIC)</a:t>
            </a:r>
          </a:p>
          <a:p>
            <a:r>
              <a:rPr lang="en-US" sz="3800" b="1" dirty="0"/>
              <a:t>Local Organization:</a:t>
            </a:r>
            <a:endParaRPr lang="en-US" sz="3800" dirty="0"/>
          </a:p>
          <a:p>
            <a:pPr lvl="1"/>
            <a:r>
              <a:rPr lang="en-US" sz="3400" dirty="0" smtClean="0"/>
              <a:t>Fang </a:t>
            </a:r>
            <a:r>
              <a:rPr lang="en-US" sz="3400" dirty="0" err="1"/>
              <a:t>Qian</a:t>
            </a:r>
            <a:r>
              <a:rPr lang="en-US" sz="3400" dirty="0"/>
              <a:t> (CNIC</a:t>
            </a:r>
            <a:r>
              <a:rPr lang="en-US" sz="3400" dirty="0" smtClean="0"/>
              <a:t>)</a:t>
            </a:r>
          </a:p>
          <a:p>
            <a:pPr lvl="1"/>
            <a:r>
              <a:rPr lang="en-US" sz="3400" dirty="0" err="1"/>
              <a:t>Qiong</a:t>
            </a:r>
            <a:r>
              <a:rPr lang="en-US" sz="3400" dirty="0"/>
              <a:t> </a:t>
            </a:r>
            <a:r>
              <a:rPr lang="en-US" sz="3400" dirty="0" smtClean="0"/>
              <a:t>Wu (CNIC)</a:t>
            </a:r>
          </a:p>
          <a:p>
            <a:pPr lvl="1"/>
            <a:r>
              <a:rPr lang="en-US" sz="3400" dirty="0" err="1" smtClean="0"/>
              <a:t>Boyun</a:t>
            </a:r>
            <a:r>
              <a:rPr lang="en-US" sz="3400" dirty="0" smtClean="0"/>
              <a:t> Liu (CNIC)</a:t>
            </a:r>
            <a:endParaRPr lang="en-US" sz="3400" dirty="0"/>
          </a:p>
          <a:p>
            <a:pPr lvl="1"/>
            <a:r>
              <a:rPr lang="en-US" sz="3400" dirty="0" err="1"/>
              <a:t>Haibin</a:t>
            </a:r>
            <a:r>
              <a:rPr lang="en-US" sz="3400" dirty="0"/>
              <a:t> </a:t>
            </a:r>
            <a:r>
              <a:rPr lang="en-US" sz="3400" dirty="0" err="1"/>
              <a:t>Guo</a:t>
            </a:r>
            <a:r>
              <a:rPr lang="en-US" sz="3400" dirty="0"/>
              <a:t> (CNIC)</a:t>
            </a:r>
          </a:p>
          <a:p>
            <a:pPr lvl="1"/>
            <a:r>
              <a:rPr lang="en-US" sz="3400" dirty="0" smtClean="0"/>
              <a:t>Yi </a:t>
            </a:r>
            <a:r>
              <a:rPr lang="en-US" sz="3400" dirty="0" err="1" smtClean="0"/>
              <a:t>Shen</a:t>
            </a:r>
            <a:r>
              <a:rPr lang="en-US" sz="3400" dirty="0" smtClean="0"/>
              <a:t> (CNIC)</a:t>
            </a:r>
          </a:p>
          <a:p>
            <a:pPr lvl="1"/>
            <a:r>
              <a:rPr lang="en-US" sz="3400" dirty="0" err="1"/>
              <a:t>Yueda</a:t>
            </a:r>
            <a:r>
              <a:rPr lang="en-US" sz="3400" dirty="0"/>
              <a:t> Wang </a:t>
            </a:r>
            <a:r>
              <a:rPr lang="en-US" sz="3400" dirty="0" smtClean="0"/>
              <a:t>(CNIC)</a:t>
            </a:r>
          </a:p>
          <a:p>
            <a:r>
              <a:rPr lang="en-US" sz="3800" b="1" dirty="0" smtClean="0"/>
              <a:t>Student Volunteers</a:t>
            </a:r>
            <a:endParaRPr lang="en-US" sz="3800" b="1" dirty="0"/>
          </a:p>
          <a:p>
            <a:pPr lvl="1"/>
            <a:r>
              <a:rPr lang="en-US" sz="3400" dirty="0"/>
              <a:t>Wei </a:t>
            </a:r>
            <a:r>
              <a:rPr lang="en-US" sz="3400" dirty="0" err="1"/>
              <a:t>Xie</a:t>
            </a:r>
            <a:r>
              <a:rPr lang="en-US" sz="3400" dirty="0"/>
              <a:t>, </a:t>
            </a:r>
            <a:endParaRPr lang="en-US" sz="3400" dirty="0" smtClean="0"/>
          </a:p>
          <a:p>
            <a:pPr lvl="1"/>
            <a:r>
              <a:rPr lang="en-US" sz="3400" dirty="0" smtClean="0"/>
              <a:t>Kang </a:t>
            </a:r>
            <a:r>
              <a:rPr lang="en-US" sz="3400" dirty="0"/>
              <a:t>Zhou, </a:t>
            </a:r>
            <a:endParaRPr lang="en-US" sz="3400" dirty="0" smtClean="0"/>
          </a:p>
          <a:p>
            <a:pPr lvl="1"/>
            <a:r>
              <a:rPr lang="en-US" sz="3400" dirty="0" smtClean="0"/>
              <a:t>Chao </a:t>
            </a:r>
            <a:r>
              <a:rPr lang="en-US" sz="3400" dirty="0"/>
              <a:t>Yan, </a:t>
            </a:r>
            <a:endParaRPr lang="en-US" sz="3400" dirty="0" smtClean="0"/>
          </a:p>
          <a:p>
            <a:pPr lvl="1"/>
            <a:r>
              <a:rPr lang="en-US" sz="3400" dirty="0" err="1" smtClean="0"/>
              <a:t>Ren</a:t>
            </a:r>
            <a:r>
              <a:rPr lang="en-US" sz="3400" dirty="0" smtClean="0"/>
              <a:t> </a:t>
            </a:r>
            <a:r>
              <a:rPr lang="en-US" sz="3400" dirty="0"/>
              <a:t>Yang, </a:t>
            </a:r>
            <a:endParaRPr lang="en-US" sz="3400" dirty="0" smtClean="0"/>
          </a:p>
          <a:p>
            <a:pPr lvl="1"/>
            <a:r>
              <a:rPr lang="en-US" sz="3400" dirty="0" smtClean="0"/>
              <a:t>Lei </a:t>
            </a:r>
            <a:r>
              <a:rPr lang="en-US" sz="3400" dirty="0"/>
              <a:t>Cao, </a:t>
            </a:r>
            <a:endParaRPr lang="en-US" sz="3400" dirty="0" smtClean="0"/>
          </a:p>
          <a:p>
            <a:pPr lvl="1"/>
            <a:r>
              <a:rPr lang="en-US" sz="3400" dirty="0" err="1" smtClean="0"/>
              <a:t>Fucun</a:t>
            </a:r>
            <a:r>
              <a:rPr lang="en-US" sz="3400" dirty="0" smtClean="0"/>
              <a:t> Jiang</a:t>
            </a:r>
            <a:endParaRPr lang="en-US" sz="3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04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 of Steering Committee Meeting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2013 October 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4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 smtClean="0"/>
              <a:t>Subcommittees of Steering Committee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8200" y="1066800"/>
            <a:ext cx="4040188" cy="76200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 smtClean="0"/>
              <a:t>Sustainability of PRAGMA</a:t>
            </a:r>
          </a:p>
          <a:p>
            <a:pPr algn="ctr"/>
            <a:r>
              <a:rPr lang="en-US" dirty="0" smtClean="0"/>
              <a:t>Chair: Jim Williams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027237"/>
            <a:ext cx="4040188" cy="4449763"/>
          </a:xfrm>
        </p:spPr>
        <p:txBody>
          <a:bodyPr>
            <a:normAutofit fontScale="92500"/>
          </a:bodyPr>
          <a:lstStyle/>
          <a:p>
            <a:r>
              <a:rPr lang="en-US" dirty="0"/>
              <a:t>R</a:t>
            </a:r>
            <a:r>
              <a:rPr lang="en-US" dirty="0" smtClean="0"/>
              <a:t>eview </a:t>
            </a:r>
            <a:r>
              <a:rPr lang="en-US" dirty="0"/>
              <a:t>the issue of </a:t>
            </a:r>
            <a:r>
              <a:rPr lang="en-US" dirty="0" smtClean="0"/>
              <a:t>sustainability</a:t>
            </a:r>
          </a:p>
          <a:p>
            <a:r>
              <a:rPr lang="en-US" dirty="0" smtClean="0"/>
              <a:t>Review/revise </a:t>
            </a:r>
            <a:r>
              <a:rPr lang="en-US" dirty="0"/>
              <a:t>components </a:t>
            </a:r>
            <a:r>
              <a:rPr lang="en-US" dirty="0" smtClean="0"/>
              <a:t>on </a:t>
            </a:r>
          </a:p>
          <a:p>
            <a:pPr lvl="1"/>
            <a:r>
              <a:rPr lang="en-US" dirty="0" smtClean="0"/>
              <a:t>Grow Leaders</a:t>
            </a:r>
          </a:p>
          <a:p>
            <a:pPr lvl="1"/>
            <a:r>
              <a:rPr lang="en-US" dirty="0" smtClean="0"/>
              <a:t>Create funding models</a:t>
            </a:r>
          </a:p>
          <a:p>
            <a:pPr lvl="1"/>
            <a:r>
              <a:rPr lang="en-US" dirty="0" smtClean="0"/>
              <a:t>Develop clearly defined products</a:t>
            </a:r>
          </a:p>
          <a:p>
            <a:r>
              <a:rPr lang="en-US" dirty="0"/>
              <a:t>D</a:t>
            </a:r>
            <a:r>
              <a:rPr lang="en-US" dirty="0" smtClean="0"/>
              <a:t>iscuss </a:t>
            </a:r>
            <a:r>
              <a:rPr lang="en-US" dirty="0"/>
              <a:t>and recommend strategies and implementable approaches that would help PRAGMA continue to be </a:t>
            </a:r>
            <a:r>
              <a:rPr lang="en-US" dirty="0" smtClean="0"/>
              <a:t>successful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0225" y="1066800"/>
            <a:ext cx="4041775" cy="762000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US" dirty="0" smtClean="0"/>
              <a:t>PRAGMA Students</a:t>
            </a:r>
          </a:p>
          <a:p>
            <a:pPr algn="ctr"/>
            <a:r>
              <a:rPr lang="en-US" dirty="0" smtClean="0"/>
              <a:t>Co-Chairs: Beth Plale, </a:t>
            </a:r>
            <a:r>
              <a:rPr lang="en-US" dirty="0" err="1" smtClean="0"/>
              <a:t>Karpjoo</a:t>
            </a:r>
            <a:r>
              <a:rPr lang="en-US" dirty="0" smtClean="0"/>
              <a:t> </a:t>
            </a:r>
            <a:r>
              <a:rPr lang="en-US" dirty="0" err="1" smtClean="0"/>
              <a:t>Jeong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0225" y="2027237"/>
            <a:ext cx="4041775" cy="4449763"/>
          </a:xfrm>
        </p:spPr>
        <p:txBody>
          <a:bodyPr/>
          <a:lstStyle/>
          <a:p>
            <a:r>
              <a:rPr lang="en-US" dirty="0" smtClean="0"/>
              <a:t>Develop </a:t>
            </a:r>
            <a:r>
              <a:rPr lang="en-US" dirty="0"/>
              <a:t>strategies and implementable approaches </a:t>
            </a:r>
            <a:r>
              <a:rPr lang="en-US" dirty="0" smtClean="0"/>
              <a:t>to</a:t>
            </a:r>
          </a:p>
          <a:p>
            <a:pPr lvl="1"/>
            <a:r>
              <a:rPr lang="en-US" dirty="0" smtClean="0"/>
              <a:t>Align long-term nature of grad student research with short-term PRAGMA projects</a:t>
            </a:r>
          </a:p>
          <a:p>
            <a:pPr lvl="1"/>
            <a:r>
              <a:rPr lang="en-US" dirty="0" smtClean="0"/>
              <a:t>Support (financially) graduate student participation on PRAGMA</a:t>
            </a:r>
          </a:p>
          <a:p>
            <a:pPr lvl="1"/>
            <a:r>
              <a:rPr lang="en-US" dirty="0" smtClean="0"/>
              <a:t>Provide </a:t>
            </a:r>
            <a:r>
              <a:rPr lang="en-US" dirty="0"/>
              <a:t>the networking, leadership, and research opportunities for students in </a:t>
            </a:r>
            <a:r>
              <a:rPr lang="en-US" dirty="0" smtClean="0"/>
              <a:t>PRAGMA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5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Discussion Steering Committee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Students</a:t>
            </a:r>
          </a:p>
          <a:p>
            <a:pPr lvl="1"/>
            <a:r>
              <a:rPr lang="en-US" dirty="0" smtClean="0"/>
              <a:t>Short term – funding</a:t>
            </a:r>
          </a:p>
          <a:p>
            <a:pPr lvl="1"/>
            <a:r>
              <a:rPr lang="en-US" dirty="0" smtClean="0"/>
              <a:t>Change in meeting structure to engage students</a:t>
            </a:r>
          </a:p>
          <a:p>
            <a:r>
              <a:rPr lang="en-US" dirty="0" smtClean="0"/>
              <a:t>Sustainability</a:t>
            </a:r>
          </a:p>
          <a:p>
            <a:pPr lvl="1"/>
            <a:r>
              <a:rPr lang="en-US" dirty="0" smtClean="0"/>
              <a:t>Separate research and organizational/administration</a:t>
            </a:r>
          </a:p>
          <a:p>
            <a:pPr lvl="1"/>
            <a:r>
              <a:rPr lang="en-US" dirty="0" smtClean="0"/>
              <a:t>Do something now but gradually</a:t>
            </a:r>
          </a:p>
          <a:p>
            <a:pPr lvl="1"/>
            <a:r>
              <a:rPr lang="en-US" dirty="0" smtClean="0"/>
              <a:t>Need to have organizational vision (not an individual vision)</a:t>
            </a:r>
          </a:p>
          <a:p>
            <a:r>
              <a:rPr lang="en-US" dirty="0" smtClean="0"/>
              <a:t>Specific recommendations</a:t>
            </a:r>
          </a:p>
          <a:p>
            <a:pPr lvl="1"/>
            <a:r>
              <a:rPr lang="en-US" dirty="0" smtClean="0"/>
              <a:t>Conference fees</a:t>
            </a:r>
          </a:p>
          <a:p>
            <a:pPr lvl="1"/>
            <a:r>
              <a:rPr lang="en-US" dirty="0" smtClean="0"/>
              <a:t>Transparency and expectation (if you pay fees)</a:t>
            </a:r>
          </a:p>
          <a:p>
            <a:pPr lvl="1"/>
            <a:r>
              <a:rPr lang="en-US" dirty="0" smtClean="0"/>
              <a:t>PRAGMA has a character – we do not want to change the character by the changes</a:t>
            </a:r>
          </a:p>
          <a:p>
            <a:r>
              <a:rPr lang="en-US" dirty="0" smtClean="0"/>
              <a:t>Professional Secretariat (</a:t>
            </a:r>
            <a:r>
              <a:rPr lang="en-US" dirty="0" err="1" smtClean="0"/>
              <a:t>Putchong’s</a:t>
            </a:r>
            <a:r>
              <a:rPr lang="en-US" dirty="0" smtClean="0"/>
              <a:t> example of society)</a:t>
            </a:r>
          </a:p>
          <a:p>
            <a:pPr lvl="1"/>
            <a:r>
              <a:rPr lang="en-US" dirty="0" smtClean="0"/>
              <a:t>Costs estimate</a:t>
            </a:r>
          </a:p>
          <a:p>
            <a:pPr lvl="1"/>
            <a:r>
              <a:rPr lang="en-US" dirty="0" smtClean="0"/>
              <a:t>Legal entity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1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Discuss / Implement Changes for Students</a:t>
            </a:r>
          </a:p>
          <a:p>
            <a:r>
              <a:rPr lang="en-US" dirty="0" smtClean="0"/>
              <a:t>Look at different models of organizations 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PRAGMA’s Website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3" t="7212" r="13233" b="5307"/>
          <a:stretch/>
        </p:blipFill>
        <p:spPr bwMode="auto">
          <a:xfrm>
            <a:off x="-19867" y="762000"/>
            <a:ext cx="9163867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49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PRAGMA Collaborative Overview 2013 - 2014</a:t>
            </a:r>
            <a:endParaRPr lang="en-US" dirty="0"/>
          </a:p>
        </p:txBody>
      </p:sp>
      <p:pic>
        <p:nvPicPr>
          <p:cNvPr id="1026" name="Picture 2" descr="D:\Users\PeterA2\Documents\PRAGMA\C Asia\China\PRAGMA 25 Beijing\Presentation\PRAGMA2013 cover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3033" y="1206360"/>
            <a:ext cx="4072767" cy="527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257800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Highlights</a:t>
            </a:r>
          </a:p>
          <a:p>
            <a:pPr lvl="1"/>
            <a:r>
              <a:rPr lang="en-US" sz="2800" dirty="0" smtClean="0"/>
              <a:t>Demos you will see</a:t>
            </a:r>
          </a:p>
          <a:p>
            <a:r>
              <a:rPr lang="en-US" sz="3200" dirty="0" smtClean="0"/>
              <a:t>PRAGMA Students</a:t>
            </a:r>
          </a:p>
          <a:p>
            <a:r>
              <a:rPr lang="en-US" sz="3200" dirty="0" smtClean="0"/>
              <a:t>Community Building</a:t>
            </a:r>
          </a:p>
          <a:p>
            <a:r>
              <a:rPr lang="en-US" sz="3200" dirty="0" smtClean="0"/>
              <a:t>Working Groups</a:t>
            </a:r>
          </a:p>
          <a:p>
            <a:r>
              <a:rPr lang="en-US" sz="3200" dirty="0" smtClean="0"/>
              <a:t>Institutions and Sponsors</a:t>
            </a:r>
          </a:p>
          <a:p>
            <a:endParaRPr lang="en-US" sz="3200" dirty="0"/>
          </a:p>
          <a:p>
            <a:r>
              <a:rPr lang="en-US" sz="3200" dirty="0" smtClean="0"/>
              <a:t>Finalized before SC13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9551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133600"/>
            <a:ext cx="8229600" cy="808038"/>
          </a:xfrm>
        </p:spPr>
        <p:txBody>
          <a:bodyPr/>
          <a:lstStyle/>
          <a:p>
            <a:r>
              <a:rPr lang="en-US" dirty="0" smtClean="0"/>
              <a:t>Talks by PRAGMA Participants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895600"/>
            <a:ext cx="8229600" cy="38100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Oct 23: Wed. 1400 – 1530</a:t>
            </a:r>
          </a:p>
          <a:p>
            <a:pPr lvl="1"/>
            <a:r>
              <a:rPr lang="en-US" dirty="0" smtClean="0"/>
              <a:t>A Computational- and Storage-Cloud for Integration of Biodiversity Collections, Andréa </a:t>
            </a:r>
            <a:r>
              <a:rPr lang="en-US" dirty="0" err="1"/>
              <a:t>Matsunaga</a:t>
            </a:r>
            <a:r>
              <a:rPr lang="en-US" dirty="0"/>
              <a:t> </a:t>
            </a:r>
            <a:r>
              <a:rPr lang="en-US" dirty="0" smtClean="0"/>
              <a:t> and others</a:t>
            </a:r>
          </a:p>
          <a:p>
            <a:pPr lvl="1"/>
            <a:r>
              <a:rPr lang="en-US" dirty="0" smtClean="0"/>
              <a:t>Protein </a:t>
            </a:r>
            <a:r>
              <a:rPr lang="en-US" dirty="0"/>
              <a:t>Structure Modeling in a Grid Computing Environment, Jason H. Haga </a:t>
            </a:r>
          </a:p>
          <a:p>
            <a:r>
              <a:rPr lang="en-US" dirty="0"/>
              <a:t>	</a:t>
            </a:r>
          </a:p>
          <a:p>
            <a:r>
              <a:rPr lang="en-US" dirty="0" smtClean="0"/>
              <a:t>Oct 24: Thursday 1330 to 1500</a:t>
            </a:r>
          </a:p>
          <a:p>
            <a:pPr lvl="1"/>
            <a:r>
              <a:rPr lang="en-US" dirty="0" smtClean="0"/>
              <a:t>Dependency Provenance in Agent Based Modeling, Beth Plale</a:t>
            </a:r>
          </a:p>
          <a:p>
            <a:pPr lvl="1"/>
            <a:r>
              <a:rPr lang="en-US" dirty="0" smtClean="0"/>
              <a:t>Data Pipeline in Map Reduce, Beth Plale</a:t>
            </a:r>
          </a:p>
          <a:p>
            <a:pPr lvl="1"/>
            <a:r>
              <a:rPr lang="en-US" dirty="0" smtClean="0"/>
              <a:t>Biomedical Research Data Cloud Services with Duckling Collaboration Library (CLB), Kevin Dong (10:30 am – 12 pm)</a:t>
            </a:r>
          </a:p>
          <a:p>
            <a:pPr lvl="2"/>
            <a:endParaRPr lang="en-US" i="1" dirty="0" smtClean="0"/>
          </a:p>
          <a:p>
            <a:r>
              <a:rPr lang="en-US" dirty="0" smtClean="0"/>
              <a:t>Oct 25: Friday. 1100 – 1130</a:t>
            </a:r>
          </a:p>
          <a:p>
            <a:pPr lvl="1"/>
            <a:r>
              <a:rPr lang="en-US" dirty="0" smtClean="0"/>
              <a:t>PRAGMA</a:t>
            </a:r>
            <a:r>
              <a:rPr lang="en-US" dirty="0"/>
              <a:t>: a Pacific-Rim collaborative for </a:t>
            </a:r>
            <a:r>
              <a:rPr lang="en-US" dirty="0" err="1"/>
              <a:t>cyberinfrastructure</a:t>
            </a:r>
            <a:r>
              <a:rPr lang="en-US" dirty="0"/>
              <a:t> research in support of scientific expeditions and building </a:t>
            </a:r>
            <a:r>
              <a:rPr lang="en-US" dirty="0" smtClean="0"/>
              <a:t>community, Jose Fortes</a:t>
            </a:r>
          </a:p>
          <a:p>
            <a:pPr lvl="1"/>
            <a:r>
              <a:rPr lang="en-US" dirty="0" smtClean="0"/>
              <a:t>Developing Sustainable Data Services in CI for Higher Education – Wilfred Li (1100 – 1230)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t="15208" r="16603" b="54752"/>
          <a:stretch/>
        </p:blipFill>
        <p:spPr bwMode="auto">
          <a:xfrm>
            <a:off x="0" y="0"/>
            <a:ext cx="9144000" cy="2175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457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>
                <a:hlinkClick r:id="rId2"/>
              </a:rPr>
              <a:t>http://seaip.narlabs.org.tw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t="8172" r="14180" b="5253"/>
          <a:stretch/>
        </p:blipFill>
        <p:spPr bwMode="auto">
          <a:xfrm>
            <a:off x="1" y="381000"/>
            <a:ext cx="9143999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66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</TotalTime>
  <Words>561</Words>
  <Application>Microsoft Office PowerPoint</Application>
  <PresentationFormat>On-screen Show (4:3)</PresentationFormat>
  <Paragraphs>124</Paragraphs>
  <Slides>12</Slides>
  <Notes>4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Summary of Steering Committee Meeting</vt:lpstr>
      <vt:lpstr>Subcommittees of Steering Committee</vt:lpstr>
      <vt:lpstr>Discussion Steering Committee</vt:lpstr>
      <vt:lpstr>Next Steps</vt:lpstr>
      <vt:lpstr>PRAGMA’s Website</vt:lpstr>
      <vt:lpstr>PRAGMA Collaborative Overview 2013 - 2014</vt:lpstr>
      <vt:lpstr>Talks by PRAGMA Participants</vt:lpstr>
      <vt:lpstr>PowerPoint Presentation</vt:lpstr>
      <vt:lpstr>PowerPoint Presentation</vt:lpstr>
      <vt:lpstr>Future Events and Workshops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PRAGMA Website</dc:title>
  <dc:creator>PeterA2</dc:creator>
  <cp:lastModifiedBy>PeterA2</cp:lastModifiedBy>
  <cp:revision>24</cp:revision>
  <dcterms:created xsi:type="dcterms:W3CDTF">2013-10-17T03:43:44Z</dcterms:created>
  <dcterms:modified xsi:type="dcterms:W3CDTF">2013-10-18T09:08:25Z</dcterms:modified>
</cp:coreProperties>
</file>